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2" autoAdjust="0"/>
    <p:restoredTop sz="94660"/>
  </p:normalViewPr>
  <p:slideViewPr>
    <p:cSldViewPr>
      <p:cViewPr varScale="1">
        <p:scale>
          <a:sx n="45" d="100"/>
          <a:sy n="45" d="100"/>
        </p:scale>
        <p:origin x="-7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BE42CF-F6CE-4B3A-A224-A60036995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E389E-27FB-4857-9488-8E3BF6D246F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00223-3FCA-432A-942A-40956C346C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47E96-F65F-4AF3-B655-82A995AB6B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16999-D799-4ED1-81CA-78F390229F3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0BB08-6C3A-424F-84A8-A4B36C92203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B91C5-C2D1-43A3-BA2E-D741C6EF592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D8A79-CF16-45D8-A1F3-27B912C1D3B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7D407-AB36-4319-8040-073F24C4737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B9E067-F568-4EE0-8964-04B07072978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C0522-FBEB-475E-AF63-0F20970F6E9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44BCE07-C017-473B-A40C-E65E437F747E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la\AppData\Local\Microsoft\Windows\Temporary%20Internet%20Files\Content.IE5\DGQEYO8Z\MS900441677%5b1%5d.wav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la\AppData\Local\Microsoft\Windows\Temporary%20Internet%20Files\Content.IE5\DGQEYO8Z\MS900441677%5b1%5d.wav" TargetMode="Externa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la\AppData\Local\Microsoft\Windows\Temporary%20Internet%20Files\Content.IE5\DGQEYO8Z\MS900441677%5b1%5d.wa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8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la\AppData\Local\Microsoft\Windows\Temporary%20Internet%20Files\Content.IE5\DGQEYO8Z\MS900441677%5b1%5d.wav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1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404664"/>
            <a:ext cx="7992888" cy="1728192"/>
          </a:xfrm>
        </p:spPr>
        <p:txBody>
          <a:bodyPr/>
          <a:lstStyle/>
          <a:p>
            <a:r>
              <a:rPr lang="es-UY" sz="8000" dirty="0" smtClean="0">
                <a:solidFill>
                  <a:srgbClr val="0070C0"/>
                </a:solidFill>
                <a:latin typeface="Kids Alphabet" pitchFamily="2" charset="0"/>
              </a:rPr>
              <a:t>LANGUAGE</a:t>
            </a:r>
            <a:endParaRPr lang="es-ES" sz="8000" dirty="0">
              <a:solidFill>
                <a:srgbClr val="0070C0"/>
              </a:solidFill>
              <a:latin typeface="Kids Alphabe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2204864"/>
            <a:ext cx="70567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600" dirty="0" smtClean="0">
                <a:solidFill>
                  <a:srgbClr val="FF6600"/>
                </a:solidFill>
                <a:latin typeface="DK Crayon Crumble" pitchFamily="66" charset="0"/>
              </a:rPr>
              <a:t>PRESCHOOL FUNSHINE BEAR</a:t>
            </a:r>
          </a:p>
          <a:p>
            <a:pPr algn="ctr"/>
            <a:r>
              <a:rPr lang="en-PH" sz="3600" dirty="0" smtClean="0">
                <a:solidFill>
                  <a:srgbClr val="FF6600"/>
                </a:solidFill>
                <a:latin typeface="DK Crayon Crumble" pitchFamily="66" charset="0"/>
              </a:rPr>
              <a:t>Ms. Angela Paola R. </a:t>
            </a:r>
            <a:r>
              <a:rPr lang="en-PH" sz="3600" dirty="0" err="1" smtClean="0">
                <a:solidFill>
                  <a:srgbClr val="FF6600"/>
                </a:solidFill>
                <a:latin typeface="DK Crayon Crumble" pitchFamily="66" charset="0"/>
              </a:rPr>
              <a:t>Nitorreda</a:t>
            </a:r>
            <a:endParaRPr lang="en-PH" sz="3600" dirty="0" smtClean="0">
              <a:solidFill>
                <a:srgbClr val="FF6600"/>
              </a:solidFill>
              <a:latin typeface="DK Crayon Crumble" pitchFamily="66" charset="0"/>
            </a:endParaRPr>
          </a:p>
          <a:p>
            <a:pPr algn="ctr"/>
            <a:r>
              <a:rPr lang="en-PH" sz="3600" dirty="0" smtClean="0">
                <a:solidFill>
                  <a:srgbClr val="FF6600"/>
                </a:solidFill>
                <a:latin typeface="DK Crayon Crumble" pitchFamily="66" charset="0"/>
              </a:rPr>
              <a:t>June 2016-March 2017</a:t>
            </a:r>
          </a:p>
          <a:p>
            <a:pPr algn="ctr"/>
            <a:endParaRPr lang="en-PH" dirty="0">
              <a:latin typeface="+mj-lt"/>
            </a:endParaRPr>
          </a:p>
        </p:txBody>
      </p:sp>
      <p:pic>
        <p:nvPicPr>
          <p:cNvPr id="4" name="MS900069461[1].wav">
            <a:hlinkClick r:id="" action="ppaction://media"/>
          </p:cNvPr>
          <p:cNvPicPr>
            <a:picLocks noRot="1" noChangeAspect="1"/>
          </p:cNvPicPr>
          <p:nvPr>
            <a:wavAudioFile r:embed="rId1" name="MS900069461[1]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0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CC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4340" grpId="0"/>
      <p:bldP spid="1434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ipart-pencil-checklis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9" y="4830296"/>
            <a:ext cx="2088232" cy="2027703"/>
          </a:xfrm>
          <a:prstGeom prst="rect">
            <a:avLst/>
          </a:prstGeom>
        </p:spPr>
      </p:pic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OBJECTIVES</a:t>
            </a:r>
            <a:endParaRPr lang="en-US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None/>
            </a:pPr>
            <a:r>
              <a:rPr lang="en-US" sz="4000" dirty="0" smtClean="0">
                <a:solidFill>
                  <a:srgbClr val="FF6600"/>
                </a:solidFill>
                <a:latin typeface="DK Crayon Crumble" pitchFamily="66" charset="0"/>
              </a:rPr>
              <a:t>At the end of the school year, the students should be able to:</a:t>
            </a:r>
          </a:p>
          <a:p>
            <a:pPr>
              <a:buBlip>
                <a:blip r:embed="rId3"/>
              </a:buBlip>
            </a:pPr>
            <a:r>
              <a:rPr lang="en-US" sz="4000" dirty="0" smtClean="0">
                <a:solidFill>
                  <a:srgbClr val="FF6600"/>
                </a:solidFill>
                <a:latin typeface="DK Crayon Crumble" pitchFamily="66" charset="0"/>
              </a:rPr>
              <a:t>Express themselves using words.</a:t>
            </a:r>
          </a:p>
          <a:p>
            <a:pPr>
              <a:buBlip>
                <a:blip r:embed="rId3"/>
              </a:buBlip>
            </a:pPr>
            <a:r>
              <a:rPr lang="en-US" sz="4000" dirty="0" smtClean="0">
                <a:solidFill>
                  <a:srgbClr val="FF6600"/>
                </a:solidFill>
                <a:latin typeface="DK Crayon Crumble" pitchFamily="66" charset="0"/>
              </a:rPr>
              <a:t>Actively participate in conversations</a:t>
            </a:r>
          </a:p>
          <a:p>
            <a:pPr>
              <a:buBlip>
                <a:blip r:embed="rId3"/>
              </a:buBlip>
            </a:pPr>
            <a:r>
              <a:rPr lang="en-US" sz="4000" dirty="0" smtClean="0">
                <a:solidFill>
                  <a:srgbClr val="FF6600"/>
                </a:solidFill>
                <a:latin typeface="DK Crayon Crumble" pitchFamily="66" charset="0"/>
              </a:rPr>
              <a:t>Demonstrate knowledge and mastery of the alphabet.</a:t>
            </a:r>
            <a:endParaRPr lang="en-US" sz="40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  <p:pic>
        <p:nvPicPr>
          <p:cNvPr id="7" name="MS900388391[1].wav">
            <a:hlinkClick r:id="" action="ppaction://media"/>
          </p:cNvPr>
          <p:cNvPicPr>
            <a:picLocks noRot="1" noChangeAspect="1"/>
          </p:cNvPicPr>
          <p:nvPr>
            <a:wavAudioFile r:embed="rId1" name="MS900388391[1]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0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1</a:t>
            </a:r>
            <a:r>
              <a:rPr lang="en-US" sz="8000" baseline="30000" dirty="0" smtClean="0">
                <a:solidFill>
                  <a:srgbClr val="FF6600"/>
                </a:solidFill>
                <a:latin typeface="Kids Alphabet" pitchFamily="2" charset="0"/>
              </a:rPr>
              <a:t>st</a:t>
            </a:r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 Grading</a:t>
            </a:r>
            <a:endParaRPr lang="en-US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Alphabet Letters </a:t>
            </a:r>
          </a:p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Colors</a:t>
            </a:r>
          </a:p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Shapes</a:t>
            </a:r>
          </a:p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Parts of the Body</a:t>
            </a:r>
            <a:endParaRPr lang="en-US" sz="48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  <p:pic>
        <p:nvPicPr>
          <p:cNvPr id="4" name="Picture 3" descr="gg572162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2060848"/>
            <a:ext cx="1980704" cy="1899146"/>
          </a:xfrm>
          <a:prstGeom prst="rect">
            <a:avLst/>
          </a:prstGeom>
        </p:spPr>
      </p:pic>
      <p:pic>
        <p:nvPicPr>
          <p:cNvPr id="12" name="MS90044167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500"/>
                                        <p:tgtEl>
                                          <p:spTgt spid="20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17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0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Introducing Oneself</a:t>
            </a:r>
          </a:p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Members of the Family</a:t>
            </a:r>
          </a:p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Identifying Similarities and Differences</a:t>
            </a:r>
          </a:p>
          <a:p>
            <a:pPr>
              <a:buNone/>
            </a:pPr>
            <a:endParaRPr lang="en-US" sz="40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  <p:pic>
        <p:nvPicPr>
          <p:cNvPr id="4" name="Picture 3" descr="familyd1800x12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4361723"/>
            <a:ext cx="3744416" cy="2496277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988840"/>
          </a:xfrm>
        </p:spPr>
        <p:txBody>
          <a:bodyPr/>
          <a:lstStyle/>
          <a:p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2</a:t>
            </a:r>
            <a:r>
              <a:rPr lang="en-US" sz="8000" baseline="30000" dirty="0" smtClean="0">
                <a:solidFill>
                  <a:srgbClr val="FF6600"/>
                </a:solidFill>
                <a:latin typeface="Kids Alphabet" pitchFamily="2" charset="0"/>
              </a:rPr>
              <a:t>nd</a:t>
            </a:r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 Grading</a:t>
            </a:r>
            <a:endParaRPr lang="en-US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pic>
        <p:nvPicPr>
          <p:cNvPr id="8" name="MS90044167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217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53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6221458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636912"/>
            <a:ext cx="2376264" cy="3844905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132856"/>
          </a:xfrm>
        </p:spPr>
        <p:txBody>
          <a:bodyPr/>
          <a:lstStyle/>
          <a:p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3rd Grading</a:t>
            </a:r>
            <a:endParaRPr lang="en-US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4864"/>
            <a:ext cx="8676456" cy="3701008"/>
          </a:xfrm>
        </p:spPr>
        <p:txBody>
          <a:bodyPr/>
          <a:lstStyle/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Community Helpers</a:t>
            </a:r>
          </a:p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Nouns and Pronouns</a:t>
            </a:r>
          </a:p>
          <a:p>
            <a:pPr>
              <a:buBlip>
                <a:blip r:embed="rId5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Verbs</a:t>
            </a:r>
          </a:p>
          <a:p>
            <a:pPr>
              <a:buBlip>
                <a:blip r:embed="rId5"/>
              </a:buBlip>
            </a:pPr>
            <a:endParaRPr lang="en-US" sz="48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  <p:pic>
        <p:nvPicPr>
          <p:cNvPr id="12" name="MS90044167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17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163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/>
          <a:lstStyle/>
          <a:p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4</a:t>
            </a:r>
            <a:r>
              <a:rPr lang="en-US" sz="8000" baseline="30000" dirty="0" smtClean="0">
                <a:solidFill>
                  <a:srgbClr val="FF6600"/>
                </a:solidFill>
                <a:latin typeface="Kids Alphabet" pitchFamily="2" charset="0"/>
              </a:rPr>
              <a:t>th</a:t>
            </a:r>
            <a:r>
              <a:rPr lang="en-US" sz="8000" dirty="0" smtClean="0">
                <a:solidFill>
                  <a:srgbClr val="FF6600"/>
                </a:solidFill>
                <a:latin typeface="Kids Alphabet" pitchFamily="2" charset="0"/>
              </a:rPr>
              <a:t> Grading</a:t>
            </a:r>
            <a:endParaRPr lang="en-US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988840"/>
            <a:ext cx="8229600" cy="4061048"/>
          </a:xfrm>
        </p:spPr>
        <p:txBody>
          <a:bodyPr/>
          <a:lstStyle/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Different Emotions</a:t>
            </a:r>
          </a:p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Reading 3-letter words</a:t>
            </a:r>
          </a:p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Fruits and Vegetables</a:t>
            </a:r>
          </a:p>
          <a:p>
            <a:pPr>
              <a:buBlip>
                <a:blip r:embed="rId4"/>
              </a:buBlip>
            </a:pPr>
            <a:r>
              <a:rPr lang="en-US" sz="4800" dirty="0" smtClean="0">
                <a:solidFill>
                  <a:srgbClr val="FF6600"/>
                </a:solidFill>
                <a:latin typeface="DK Crayon Crumble" pitchFamily="66" charset="0"/>
              </a:rPr>
              <a:t>Days of the Week</a:t>
            </a:r>
            <a:endParaRPr lang="en-US" sz="48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  <p:pic>
        <p:nvPicPr>
          <p:cNvPr id="4" name="Picture 3" descr="apple-tree-clip-art-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1916832"/>
            <a:ext cx="2258070" cy="2556578"/>
          </a:xfrm>
          <a:prstGeom prst="rect">
            <a:avLst/>
          </a:prstGeom>
        </p:spPr>
      </p:pic>
      <p:pic>
        <p:nvPicPr>
          <p:cNvPr id="5" name="MS900441677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1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174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PH" sz="6000" dirty="0" smtClean="0">
                <a:solidFill>
                  <a:srgbClr val="FF6600"/>
                </a:solidFill>
                <a:latin typeface="DK Crayon Crumble" pitchFamily="66" charset="0"/>
              </a:rPr>
              <a:t>“The future belongs to those who believe in the beauty of their dreams.”</a:t>
            </a:r>
          </a:p>
          <a:p>
            <a:pPr algn="ctr">
              <a:buNone/>
            </a:pPr>
            <a:r>
              <a:rPr lang="en-PH" sz="6000" dirty="0" smtClean="0">
                <a:solidFill>
                  <a:srgbClr val="FF6600"/>
                </a:solidFill>
                <a:latin typeface="DK Crayon Crumble" pitchFamily="66" charset="0"/>
              </a:rPr>
              <a:t>- Eleanor Roosevelt</a:t>
            </a:r>
            <a:endParaRPr lang="en-PH" sz="60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H" sz="8000" dirty="0" smtClean="0">
                <a:solidFill>
                  <a:srgbClr val="FF6600"/>
                </a:solidFill>
                <a:latin typeface="Kids Alphabet" pitchFamily="2" charset="0"/>
              </a:rPr>
              <a:t>Reference</a:t>
            </a:r>
            <a:endParaRPr lang="en-PH" sz="8000" dirty="0">
              <a:solidFill>
                <a:srgbClr val="FF6600"/>
              </a:solidFill>
              <a:latin typeface="Kids Alphabe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PH" sz="4000" dirty="0" smtClean="0">
                <a:solidFill>
                  <a:srgbClr val="FF6600"/>
                </a:solidFill>
                <a:latin typeface="DK Crayon Crumble" pitchFamily="66" charset="0"/>
              </a:rPr>
              <a:t>Language Workbook, Second  Edition, </a:t>
            </a:r>
            <a:r>
              <a:rPr lang="en-PH" sz="4000" dirty="0" err="1" smtClean="0">
                <a:solidFill>
                  <a:srgbClr val="FF6600"/>
                </a:solidFill>
                <a:latin typeface="DK Crayon Crumble" pitchFamily="66" charset="0"/>
              </a:rPr>
              <a:t>Ateneo</a:t>
            </a:r>
            <a:r>
              <a:rPr lang="en-PH" sz="4000" dirty="0" smtClean="0">
                <a:solidFill>
                  <a:srgbClr val="FF6600"/>
                </a:solidFill>
                <a:latin typeface="DK Crayon Crumble" pitchFamily="66" charset="0"/>
              </a:rPr>
              <a:t> de Davao University, 1999</a:t>
            </a:r>
            <a:endParaRPr lang="en-PH" sz="4000" dirty="0">
              <a:solidFill>
                <a:srgbClr val="FF6600"/>
              </a:solidFill>
              <a:latin typeface="DK Crayon Crumble" pitchFamily="66" charset="0"/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122</Words>
  <Application>Microsoft Office PowerPoint</Application>
  <PresentationFormat>On-screen Show (4:3)</PresentationFormat>
  <Paragraphs>31</Paragraphs>
  <Slides>8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Diseño predeterminado</vt:lpstr>
      <vt:lpstr>LANGUAGE</vt:lpstr>
      <vt:lpstr>OBJECTIVES</vt:lpstr>
      <vt:lpstr>1st Grading</vt:lpstr>
      <vt:lpstr>2nd Grading</vt:lpstr>
      <vt:lpstr>3rd Grading</vt:lpstr>
      <vt:lpstr>4th Grading</vt:lpstr>
      <vt:lpstr>Slide 7</vt:lpstr>
      <vt:lpstr>Reference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ella</cp:lastModifiedBy>
  <cp:revision>21</cp:revision>
  <dcterms:created xsi:type="dcterms:W3CDTF">2009-09-08T02:07:17Z</dcterms:created>
  <dcterms:modified xsi:type="dcterms:W3CDTF">2012-09-30T15:52:54Z</dcterms:modified>
</cp:coreProperties>
</file>